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handoutMasterIdLst>
    <p:handoutMasterId r:id="rId19"/>
  </p:handoutMasterIdLst>
  <p:sldIdLst>
    <p:sldId id="269" r:id="rId2"/>
    <p:sldId id="271" r:id="rId3"/>
    <p:sldId id="274" r:id="rId4"/>
    <p:sldId id="272" r:id="rId5"/>
    <p:sldId id="278" r:id="rId6"/>
    <p:sldId id="277" r:id="rId7"/>
    <p:sldId id="275" r:id="rId8"/>
    <p:sldId id="261" r:id="rId9"/>
    <p:sldId id="273" r:id="rId10"/>
    <p:sldId id="276" r:id="rId11"/>
    <p:sldId id="279" r:id="rId12"/>
    <p:sldId id="263" r:id="rId13"/>
    <p:sldId id="280" r:id="rId14"/>
    <p:sldId id="265" r:id="rId15"/>
    <p:sldId id="283" r:id="rId16"/>
    <p:sldId id="282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C3D"/>
    <a:srgbClr val="2E8E5E"/>
    <a:srgbClr val="236B47"/>
    <a:srgbClr val="329A66"/>
    <a:srgbClr val="39B175"/>
    <a:srgbClr val="498A32"/>
    <a:srgbClr val="34A26B"/>
    <a:srgbClr val="84D6AD"/>
    <a:srgbClr val="25714B"/>
    <a:srgbClr val="3FB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5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2141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104C2067-A74D-4AD5-AEBC-1A54CA5FD4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E08AADB-84FB-4A7E-AB86-87F929442D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74F7E-F13D-4B62-B86E-D3CDF026F876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75DA63E-5CEF-4488-A5A9-83C7EFA2D1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87430383-39B7-4A00-855E-E26EAF733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1FB92-8E76-4F9D-AAD9-B2DA6EA91FD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8901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Pr>
        <a:gradFill rotWithShape="1">
          <a:gsLst>
            <a:gs pos="0">
              <a:srgbClr val="39B175"/>
            </a:gs>
            <a:gs pos="100000">
              <a:srgbClr val="329A6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232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499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5515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6056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8602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9316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496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110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177" y="624110"/>
            <a:ext cx="7055224" cy="1280890"/>
          </a:xfrm>
        </p:spPr>
        <p:txBody>
          <a:bodyPr/>
          <a:lstStyle/>
          <a:p>
            <a:r>
              <a:rPr lang="sl-SI" dirty="0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9177" y="2133600"/>
            <a:ext cx="7055223" cy="3777622"/>
          </a:xfrm>
        </p:spPr>
        <p:txBody>
          <a:bodyPr/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630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1023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019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589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4145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716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14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445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29A66"/>
            </a:gs>
            <a:gs pos="100000">
              <a:srgbClr val="329A6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8598" y="354873"/>
            <a:ext cx="7531284" cy="1279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dirty="0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8598" y="1907450"/>
            <a:ext cx="7531284" cy="392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0B53C-A504-45DA-B1AE-72B3656E3B40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E46B9E9-4467-453C-A982-C35A356FD3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608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ava-natura.si/novice/2021/zasaditev-mejic" TargetMode="External"/><Relationship Id="rId2" Type="http://schemas.openxmlformats.org/officeDocument/2006/relationships/hyperlink" Target="https://natura2000.gov.si/fileadmin/user_upload/Na_terenu/Prakticni_nasveti/Kmetijstvo/Navodila_KRA_MEJ_2019_koncn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lekija-on.net/lokalno/20732/ohranimo-in-vrnimo-mejice.html" TargetMode="External"/><Relationship Id="rId5" Type="http://schemas.openxmlformats.org/officeDocument/2006/relationships/hyperlink" Target="https://www.notranjski-park.si/projekti/eip-165-mejice" TargetMode="External"/><Relationship Id="rId4" Type="http://schemas.openxmlformats.org/officeDocument/2006/relationships/hyperlink" Target="https://natura2000.gov.si/novica/vloga-mejic-v-kmetijstvu-kako-jih-ohranjamo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rava-natura.si/novice/2021/zasaditev-mejic" TargetMode="External"/><Relationship Id="rId2" Type="http://schemas.openxmlformats.org/officeDocument/2006/relationships/hyperlink" Target="https://natura2000.gov.si/fileadmin/user_upload/Na_terenu/Prakticni_nasveti/Kmetijstvo/Navodila_KRA_MEJ_2019_koncn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lekija-on.net/lokalno/20732/ohranimo-in-vrnimo-mejice.html" TargetMode="External"/><Relationship Id="rId5" Type="http://schemas.openxmlformats.org/officeDocument/2006/relationships/hyperlink" Target="https://www.notranjski-park.si/projekti/eip-165-mejice" TargetMode="External"/><Relationship Id="rId4" Type="http://schemas.openxmlformats.org/officeDocument/2006/relationships/hyperlink" Target="https://natura2000.gov.si/novica/vloga-mejic-v-kmetijstvu-kako-jih-ohranjamo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dkrijtebelokrajino.com/vinomerski-steljniki" TargetMode="External"/><Relationship Id="rId2" Type="http://schemas.openxmlformats.org/officeDocument/2006/relationships/hyperlink" Target="https://sl.wikipedia.org/wiki/Steljnik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lubgaia.com/si/vrtnarski-nasveti/6508-Kako-do-lesnikov-v-domacem-vrt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kmetija-krajncic.si/pridelava-lesnikov/oskrba-nasada/" TargetMode="External"/><Relationship Id="rId5" Type="http://schemas.openxmlformats.org/officeDocument/2006/relationships/hyperlink" Target="https://www.gozd-les.com/slovenski-gozdovi/grmovnice/leska" TargetMode="External"/><Relationship Id="rId4" Type="http://schemas.openxmlformats.org/officeDocument/2006/relationships/hyperlink" Target="https://zelenisvet.com/leska-gojenj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zelenisvet.com/leska-gojenje/" TargetMode="External"/><Relationship Id="rId2" Type="http://schemas.openxmlformats.org/officeDocument/2006/relationships/hyperlink" Target="https://www.klubgaia.com/si/vrtnarski-nasveti/6508-Kako-do-lesnikov-v-domacem-vrt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metija-krajncic.si/pridelava-lesnikov/oskrba-nasada/" TargetMode="External"/><Relationship Id="rId4" Type="http://schemas.openxmlformats.org/officeDocument/2006/relationships/hyperlink" Target="https://www.gozd-les.com/slovenski-gozdovi/grmovnice/leska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ozdnivrt.wordpress.com/gozdni-vrt-v-gozd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ozdnivrt.wordpress.com/gozdni-vrt-v-gozd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p.si/sl/park/tradicionalne-dejavnosti/kmetijstvo/planinsko-pasnistvo/" TargetMode="External"/><Relationship Id="rId2" Type="http://schemas.openxmlformats.org/officeDocument/2006/relationships/hyperlink" Target="https://mmjevnikar.kmeckiglas.com/na-planinski-pasi-v-zgornji-krmi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p.si/sl/park/tradicionalne-dejavnosti/kmetijstvo/planinsko-pasnistvo/" TargetMode="External"/><Relationship Id="rId2" Type="http://schemas.openxmlformats.org/officeDocument/2006/relationships/hyperlink" Target="https://mmjevnikar.kmeckiglas.com/na-planinski-pasi-v-zgornji-krm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re-ljudje.si/Oglasi/Ostalo/da-se-pohorje-ne-bi-zaraslo" TargetMode="External"/><Relationship Id="rId2" Type="http://schemas.openxmlformats.org/officeDocument/2006/relationships/hyperlink" Target="https://www.rtvslo.si/radio-maribor/zgodbe/pohorske-strmine-poleti-pasa-za-zivino/45798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fetograsslands.si/fotogalerija/pohorje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re-ljudje.si/Oglasi/Ostalo/da-se-pohorje-ne-bi-zaraslo" TargetMode="External"/><Relationship Id="rId2" Type="http://schemas.openxmlformats.org/officeDocument/2006/relationships/hyperlink" Target="https://www.rtvslo.si/radio-maribor/zgodbe/pohorske-strmine-poleti-pasa-za-zivino/45798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www.lifetograsslands.si/fotogalerija/pohorj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693AD1-9726-4707-9B2D-C724F8B24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5934759" cy="2262781"/>
          </a:xfrm>
        </p:spPr>
        <p:txBody>
          <a:bodyPr>
            <a:noAutofit/>
          </a:bodyPr>
          <a:lstStyle/>
          <a:p>
            <a:pPr algn="ctr"/>
            <a:r>
              <a:rPr lang="sl-SI" b="1" dirty="0" err="1"/>
              <a:t>Agrogozdarstvo</a:t>
            </a:r>
            <a:r>
              <a:rPr lang="sl-SI" b="1" dirty="0"/>
              <a:t> v </a:t>
            </a:r>
            <a:br>
              <a:rPr lang="sl-SI" b="1" dirty="0"/>
            </a:br>
            <a:r>
              <a:rPr lang="sl-SI" b="1" dirty="0"/>
              <a:t>Sloveniji</a:t>
            </a:r>
          </a:p>
        </p:txBody>
      </p:sp>
    </p:spTree>
    <p:extLst>
      <p:ext uri="{BB962C8B-B14F-4D97-AF65-F5344CB8AC3E}">
        <p14:creationId xmlns:p14="http://schemas.microsoft.com/office/powerpoint/2010/main" val="3253948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0858F7-FE02-4CB7-BE69-20081C2D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77" y="624110"/>
            <a:ext cx="7055224" cy="795115"/>
          </a:xfrm>
        </p:spPr>
        <p:txBody>
          <a:bodyPr>
            <a:normAutofit fontScale="90000"/>
          </a:bodyPr>
          <a:lstStyle/>
          <a:p>
            <a:r>
              <a:rPr lang="sl-SI" b="1" dirty="0"/>
              <a:t>Mejice</a:t>
            </a:r>
            <a:br>
              <a:rPr lang="sl-SI" b="1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B33EC40-31D3-4888-894A-E6B1FBC0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419225"/>
            <a:ext cx="8467724" cy="5343525"/>
          </a:xfrm>
        </p:spPr>
        <p:txBody>
          <a:bodyPr>
            <a:normAutofit/>
          </a:bodyPr>
          <a:lstStyle/>
          <a:p>
            <a:r>
              <a:rPr lang="sl-SI" sz="2000" dirty="0">
                <a:solidFill>
                  <a:schemeClr val="tx1"/>
                </a:solidFill>
              </a:rPr>
              <a:t>Mejica je vsaj 10 metrov dolga in največ 20 metrov široka strnjena in samostojna linija lesne vegetacije drevja oziroma grmičevja. Rastlinske vrste se med pokrajinami razlikujejo, vendar pa v večini primerov pri nas v mejicah rastejo vrste, kot so robida, šipek, črni trn, leska, črni bezeg, glog, rdeči dren, hrast, brest, javor, jesen …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sl-SI" sz="1050" dirty="0">
                <a:solidFill>
                  <a:srgbClr val="1E5C3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Navodila_KRA_MEJ_2019_koncna.pdf (gov.si)</a:t>
            </a:r>
            <a:endParaRPr lang="sl-SI" sz="1050" dirty="0">
              <a:solidFill>
                <a:srgbClr val="1E5C3D"/>
              </a:solidFill>
            </a:endParaRPr>
          </a:p>
          <a:p>
            <a:r>
              <a:rPr lang="sl-SI" sz="1050" dirty="0">
                <a:solidFill>
                  <a:srgbClr val="1E5C3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Zasaditev mejic – Drava Natura 2000 (drava-natura.si)</a:t>
            </a:r>
            <a:endParaRPr lang="sl-SI" sz="1050" dirty="0">
              <a:solidFill>
                <a:srgbClr val="1E5C3D"/>
              </a:solidFill>
            </a:endParaRPr>
          </a:p>
          <a:p>
            <a:r>
              <a:rPr lang="sl-SI" sz="1050" dirty="0">
                <a:solidFill>
                  <a:srgbClr val="1E5C3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https://natura2000.gov.si/novica/vloga-mejic-v-kmetijstvu-kako-jih-ohranjamo/</a:t>
            </a:r>
            <a:r>
              <a:rPr lang="sl-SI" sz="1050" dirty="0">
                <a:solidFill>
                  <a:srgbClr val="1E5C3D"/>
                </a:solidFill>
              </a:rPr>
              <a:t> </a:t>
            </a:r>
          </a:p>
          <a:p>
            <a:r>
              <a:rPr lang="sl-SI" sz="1050" dirty="0">
                <a:solidFill>
                  <a:srgbClr val="1E5C3D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https://www.notranjski-park.si/projekti/eip-165-mejice</a:t>
            </a:r>
            <a:r>
              <a:rPr lang="sl-SI" sz="1050" dirty="0">
                <a:solidFill>
                  <a:srgbClr val="1E5C3D"/>
                </a:solidFill>
              </a:rPr>
              <a:t> </a:t>
            </a:r>
          </a:p>
          <a:p>
            <a:r>
              <a:rPr lang="sl-SI" sz="1050" dirty="0">
                <a:solidFill>
                  <a:srgbClr val="1E5C3D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https://www.prlekija-on.net/lokalno/20732/ohranimo-in-vrnimo-mejice.html</a:t>
            </a:r>
            <a:r>
              <a:rPr lang="sl-SI" sz="1050" dirty="0">
                <a:solidFill>
                  <a:srgbClr val="1E5C3D"/>
                </a:solidFill>
              </a:rPr>
              <a:t> </a:t>
            </a:r>
          </a:p>
          <a:p>
            <a:endParaRPr lang="sl-SI" sz="1050" dirty="0">
              <a:solidFill>
                <a:srgbClr val="1E5C3D"/>
              </a:solidFill>
            </a:endParaRPr>
          </a:p>
          <a:p>
            <a:endParaRPr lang="en-US" sz="1050" dirty="0">
              <a:solidFill>
                <a:srgbClr val="1E5C3D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71455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0858F7-FE02-4CB7-BE69-20081C2D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77" y="624110"/>
            <a:ext cx="7055224" cy="795115"/>
          </a:xfrm>
        </p:spPr>
        <p:txBody>
          <a:bodyPr>
            <a:normAutofit fontScale="90000"/>
          </a:bodyPr>
          <a:lstStyle/>
          <a:p>
            <a:r>
              <a:rPr lang="sl-SI" b="1" dirty="0"/>
              <a:t>Mejice</a:t>
            </a:r>
            <a:br>
              <a:rPr lang="sl-SI" b="1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B33EC40-31D3-4888-894A-E6B1FBC0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419225"/>
            <a:ext cx="8467724" cy="5343525"/>
          </a:xfrm>
        </p:spPr>
        <p:txBody>
          <a:bodyPr>
            <a:normAutofit/>
          </a:bodyPr>
          <a:lstStyle/>
          <a:p>
            <a:r>
              <a:rPr lang="sl-SI" sz="2000" dirty="0">
                <a:solidFill>
                  <a:schemeClr val="tx1"/>
                </a:solidFill>
              </a:rPr>
              <a:t>Mejice predstavljajo habitat in vir hrane za ptice, čebele in druge prosto živeče živali, so zatočišče za kmetijstvo koristnih ptic in žuželk (opraševanje, biološko varstvo škodljivcev – ptice in plenilske žuželke),  zmanjšujejo spiranje hranil in ostankov fitofarmacevtskih sredstev v podzemne vode, zmanjšujejo negativne vplive podnebnih sprememb (skladiščenje ogljika), obnovljiv vir energije saj zagotavljajo les za kurjavo, zmanjšujejo </a:t>
            </a:r>
            <a:r>
              <a:rPr lang="sl-SI" sz="2000" dirty="0" err="1">
                <a:solidFill>
                  <a:schemeClr val="tx1"/>
                </a:solidFill>
              </a:rPr>
              <a:t>ogljični</a:t>
            </a:r>
            <a:r>
              <a:rPr lang="sl-SI" sz="2000" dirty="0">
                <a:solidFill>
                  <a:schemeClr val="tx1"/>
                </a:solidFill>
              </a:rPr>
              <a:t> odtis, nudijo zaščito pašnim živalim pred vročino in dežjem, odvračajo divje živali (jelenjad, divje prašiče) od kmetijskih površin </a:t>
            </a:r>
            <a:r>
              <a:rPr lang="en-US" sz="2000" dirty="0">
                <a:solidFill>
                  <a:schemeClr val="tx1"/>
                </a:solidFill>
              </a:rPr>
              <a:t>...</a:t>
            </a:r>
            <a:endParaRPr lang="sl-SI" sz="2000" dirty="0">
              <a:solidFill>
                <a:schemeClr val="tx1"/>
              </a:solidFill>
            </a:endParaRPr>
          </a:p>
          <a:p>
            <a:r>
              <a:rPr lang="sl-SI" sz="1050" dirty="0">
                <a:solidFill>
                  <a:srgbClr val="1E5C3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Navodila_KRA_MEJ_2019_koncna.pdf (gov.si)</a:t>
            </a:r>
            <a:endParaRPr lang="sl-SI" sz="1050" dirty="0">
              <a:solidFill>
                <a:srgbClr val="1E5C3D"/>
              </a:solidFill>
            </a:endParaRPr>
          </a:p>
          <a:p>
            <a:r>
              <a:rPr lang="sl-SI" sz="1050" dirty="0">
                <a:solidFill>
                  <a:srgbClr val="1E5C3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Zasaditev mejic – Drava Natura 2000 (drava-natura.si)</a:t>
            </a:r>
            <a:endParaRPr lang="sl-SI" sz="1050" dirty="0">
              <a:solidFill>
                <a:srgbClr val="1E5C3D"/>
              </a:solidFill>
            </a:endParaRPr>
          </a:p>
          <a:p>
            <a:r>
              <a:rPr lang="sl-SI" sz="1050" dirty="0">
                <a:solidFill>
                  <a:srgbClr val="1E5C3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https://natura2000.gov.si/novica/vloga-mejic-v-kmetijstvu-kako-jih-ohranjamo/</a:t>
            </a:r>
            <a:r>
              <a:rPr lang="sl-SI" sz="1050" dirty="0">
                <a:solidFill>
                  <a:srgbClr val="1E5C3D"/>
                </a:solidFill>
              </a:rPr>
              <a:t> </a:t>
            </a:r>
          </a:p>
          <a:p>
            <a:r>
              <a:rPr lang="sl-SI" sz="1050" dirty="0">
                <a:solidFill>
                  <a:srgbClr val="1E5C3D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https://www.notranjski-park.si/projekti/eip-165-mejice</a:t>
            </a:r>
            <a:r>
              <a:rPr lang="sl-SI" sz="1050" dirty="0">
                <a:solidFill>
                  <a:srgbClr val="1E5C3D"/>
                </a:solidFill>
              </a:rPr>
              <a:t> </a:t>
            </a:r>
          </a:p>
          <a:p>
            <a:r>
              <a:rPr lang="sl-SI" sz="1050" dirty="0">
                <a:solidFill>
                  <a:srgbClr val="1E5C3D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https://www.prlekija-on.net/lokalno/20732/ohranimo-in-vrnimo-mejice.html</a:t>
            </a:r>
            <a:r>
              <a:rPr lang="sl-SI" sz="1050" dirty="0">
                <a:solidFill>
                  <a:srgbClr val="1E5C3D"/>
                </a:solidFill>
              </a:rPr>
              <a:t> </a:t>
            </a:r>
          </a:p>
          <a:p>
            <a:endParaRPr lang="sl-SI" sz="2400" dirty="0">
              <a:solidFill>
                <a:srgbClr val="1E5C3D"/>
              </a:solidFill>
            </a:endParaRPr>
          </a:p>
          <a:p>
            <a:endParaRPr lang="en-US" sz="2200" dirty="0">
              <a:solidFill>
                <a:srgbClr val="1E5C3D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36103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6161CCD-84D0-4F8D-89D2-EF9A1628D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417" y="2719387"/>
            <a:ext cx="5715000" cy="3814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E5C3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D8E8281A-FADE-452D-916C-1394F5C35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323850"/>
            <a:ext cx="4741473" cy="27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E5C3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5093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0858F7-FE02-4CB7-BE69-20081C2D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77" y="624110"/>
            <a:ext cx="7055224" cy="795115"/>
          </a:xfrm>
        </p:spPr>
        <p:txBody>
          <a:bodyPr>
            <a:normAutofit fontScale="90000"/>
          </a:bodyPr>
          <a:lstStyle/>
          <a:p>
            <a:r>
              <a:rPr lang="sl-SI" b="1" dirty="0"/>
              <a:t>Steljniki</a:t>
            </a:r>
            <a:br>
              <a:rPr lang="sl-SI" b="1" dirty="0"/>
            </a:br>
            <a:br>
              <a:rPr lang="sl-SI" b="1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B33EC40-31D3-4888-894A-E6B1FBC0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419225"/>
            <a:ext cx="8467724" cy="5343525"/>
          </a:xfrm>
        </p:spPr>
        <p:txBody>
          <a:bodyPr>
            <a:normAutofit/>
          </a:bodyPr>
          <a:lstStyle/>
          <a:p>
            <a:r>
              <a:rPr lang="sl-SI" sz="2000" dirty="0">
                <a:solidFill>
                  <a:schemeClr val="tx1"/>
                </a:solidFill>
              </a:rPr>
              <a:t>Steljniki so kmetijske površine porasle z redkim brezovim gozdom, mestoma rdečim borom in podrastjo orlove praproti in lisičjaka, ki se redno, vsaj enkrat letno popasejo ali pokosijo. Nato se posuši in uporabi kot </a:t>
            </a:r>
            <a:r>
              <a:rPr lang="sl-SI" sz="2000" dirty="0" err="1">
                <a:solidFill>
                  <a:schemeClr val="tx1"/>
                </a:solidFill>
              </a:rPr>
              <a:t>nastil</a:t>
            </a:r>
            <a:r>
              <a:rPr lang="sl-SI" sz="2000" dirty="0">
                <a:solidFill>
                  <a:schemeClr val="tx1"/>
                </a:solidFill>
              </a:rPr>
              <a:t> za govedo, konje in druge domače živali. Na steljnikih so tudi različne gobe, metulji, žuželke, orhideje ter druge živali. Pri steljnikih stelja in druge rastline običajno pokrivajo več kot 80% tal. Drevesa s krošnjami pokrivajo manj kot 75% površine. Steljniki so navedeni v Naturi 2000 kot naravna dediščina in so zaščiteni. Značilne so za Belo krajino v JV Sloveniji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sl-SI" sz="1050" dirty="0">
                <a:solidFill>
                  <a:srgbClr val="1E5C3D"/>
                </a:solidFill>
                <a:latin typeface="IBM Plex Sans" panose="020B050305020300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https://sl.wikipedia.org/wiki/Steljnik</a:t>
            </a:r>
            <a:r>
              <a:rPr lang="sl-SI" sz="1050" dirty="0">
                <a:solidFill>
                  <a:srgbClr val="1E5C3D"/>
                </a:solidFill>
                <a:latin typeface="IBM Plex Sans" panose="020B0503050203000203" pitchFamily="34" charset="0"/>
              </a:rPr>
              <a:t> </a:t>
            </a:r>
          </a:p>
          <a:p>
            <a:r>
              <a:rPr lang="sl-SI" sz="1050" dirty="0">
                <a:solidFill>
                  <a:srgbClr val="1E5C3D"/>
                </a:solidFill>
                <a:latin typeface="IBM Plex Sans" panose="020B050305020300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https://www.odkrijtebelokrajino.com/vinomerski-steljniki</a:t>
            </a:r>
            <a:r>
              <a:rPr lang="sl-SI" sz="1050" dirty="0">
                <a:solidFill>
                  <a:srgbClr val="1E5C3D"/>
                </a:solidFill>
                <a:latin typeface="IBM Plex Sans" panose="020B0503050203000203" pitchFamily="34" charset="0"/>
              </a:rPr>
              <a:t>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43834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0D7DEF9D-3D33-40AF-9944-6EE4F79B6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72" y="857250"/>
            <a:ext cx="6850856" cy="5138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E5C3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2835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711FA3-C41E-40D2-B307-1F525B2CF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325" y="446088"/>
            <a:ext cx="3533774" cy="976312"/>
          </a:xfrm>
        </p:spPr>
        <p:txBody>
          <a:bodyPr>
            <a:normAutofit/>
          </a:bodyPr>
          <a:lstStyle/>
          <a:p>
            <a:r>
              <a:rPr lang="sl-SI" sz="2800" b="1" dirty="0">
                <a:solidFill>
                  <a:schemeClr val="tx1"/>
                </a:solidFill>
              </a:rPr>
              <a:t>Leska v domačem vrtu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9C629977-7323-4D8A-914D-00FE16B2C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1099" y="1229338"/>
            <a:ext cx="3790950" cy="5048611"/>
          </a:xfrm>
          <a:prstGeom prst="rect">
            <a:avLst/>
          </a:prstGeom>
        </p:spPr>
      </p:pic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13B858F-C59B-458A-AF42-D3DF71745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1552574"/>
            <a:ext cx="4314825" cy="4943475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V </a:t>
            </a:r>
            <a:r>
              <a:rPr lang="en-US" sz="1800" dirty="0" err="1">
                <a:solidFill>
                  <a:schemeClr val="tx1"/>
                </a:solidFill>
              </a:rPr>
              <a:t>preteklosti</a:t>
            </a:r>
            <a:r>
              <a:rPr lang="en-US" sz="1800" dirty="0">
                <a:solidFill>
                  <a:schemeClr val="tx1"/>
                </a:solidFill>
              </a:rPr>
              <a:t> je </a:t>
            </a:r>
            <a:r>
              <a:rPr lang="en-US" sz="1800" dirty="0" err="1">
                <a:solidFill>
                  <a:schemeClr val="tx1"/>
                </a:solidFill>
              </a:rPr>
              <a:t>bila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leska</a:t>
            </a:r>
            <a:r>
              <a:rPr lang="en-US" sz="1800" dirty="0">
                <a:solidFill>
                  <a:schemeClr val="tx1"/>
                </a:solidFill>
              </a:rPr>
              <a:t> v </a:t>
            </a:r>
            <a:r>
              <a:rPr lang="en-US" sz="1800" dirty="0" err="1">
                <a:solidFill>
                  <a:schemeClr val="tx1"/>
                </a:solidFill>
              </a:rPr>
              <a:t>Sloveniji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tipičen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grm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ob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robu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gozda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Dolgo</a:t>
            </a:r>
            <a:r>
              <a:rPr lang="en-US" sz="1800" dirty="0">
                <a:solidFill>
                  <a:schemeClr val="tx1"/>
                </a:solidFill>
              </a:rPr>
              <a:t> je </a:t>
            </a:r>
            <a:r>
              <a:rPr lang="en-US" sz="1800" dirty="0" err="1">
                <a:solidFill>
                  <a:schemeClr val="tx1"/>
                </a:solidFill>
              </a:rPr>
              <a:t>veljala</a:t>
            </a:r>
            <a:r>
              <a:rPr lang="en-US" sz="1800" dirty="0">
                <a:solidFill>
                  <a:schemeClr val="tx1"/>
                </a:solidFill>
              </a:rPr>
              <a:t> za </a:t>
            </a:r>
            <a:r>
              <a:rPr lang="en-US" sz="1800" dirty="0" err="1">
                <a:solidFill>
                  <a:schemeClr val="tx1"/>
                </a:solidFill>
              </a:rPr>
              <a:t>divjo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rastlino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Sedaj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najdemo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lesko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številnih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vrtovih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Leska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sadijo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predvsem</a:t>
            </a:r>
            <a:r>
              <a:rPr lang="en-US" sz="1800" dirty="0">
                <a:solidFill>
                  <a:schemeClr val="tx1"/>
                </a:solidFill>
              </a:rPr>
              <a:t> tam, </a:t>
            </a:r>
            <a:r>
              <a:rPr lang="en-US" sz="1800" dirty="0" err="1">
                <a:solidFill>
                  <a:schemeClr val="tx1"/>
                </a:solidFill>
              </a:rPr>
              <a:t>kjer</a:t>
            </a:r>
            <a:r>
              <a:rPr lang="en-US" sz="1800" dirty="0">
                <a:solidFill>
                  <a:schemeClr val="tx1"/>
                </a:solidFill>
              </a:rPr>
              <a:t> so </a:t>
            </a:r>
            <a:r>
              <a:rPr lang="en-US" sz="1800" dirty="0" err="1">
                <a:solidFill>
                  <a:schemeClr val="tx1"/>
                </a:solidFill>
              </a:rPr>
              <a:t>slabša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tla</a:t>
            </a:r>
            <a:r>
              <a:rPr lang="en-US" sz="1800" dirty="0">
                <a:solidFill>
                  <a:schemeClr val="tx1"/>
                </a:solidFill>
              </a:rPr>
              <a:t> in </a:t>
            </a:r>
            <a:r>
              <a:rPr lang="en-US" sz="1800" dirty="0" err="1">
                <a:solidFill>
                  <a:schemeClr val="tx1"/>
                </a:solidFill>
              </a:rPr>
              <a:t>druge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rastline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slabše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rastejo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Leska</a:t>
            </a:r>
            <a:r>
              <a:rPr lang="en-US" sz="1800" dirty="0">
                <a:solidFill>
                  <a:schemeClr val="tx1"/>
                </a:solidFill>
              </a:rPr>
              <a:t> je </a:t>
            </a:r>
            <a:r>
              <a:rPr lang="en-US" sz="1800" dirty="0" err="1">
                <a:solidFill>
                  <a:schemeClr val="tx1"/>
                </a:solidFill>
              </a:rPr>
              <a:t>pionirska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vrsta</a:t>
            </a:r>
            <a:r>
              <a:rPr lang="en-US" sz="1800" dirty="0">
                <a:solidFill>
                  <a:schemeClr val="tx1"/>
                </a:solidFill>
              </a:rPr>
              <a:t> in </a:t>
            </a:r>
            <a:r>
              <a:rPr lang="en-US" sz="1800" dirty="0" err="1">
                <a:solidFill>
                  <a:schemeClr val="tx1"/>
                </a:solidFill>
              </a:rPr>
              <a:t>zarašča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opuščene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kmetijske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površine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Preprečuje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erozijo</a:t>
            </a:r>
            <a:r>
              <a:rPr lang="en-US" sz="1800" dirty="0">
                <a:solidFill>
                  <a:schemeClr val="tx1"/>
                </a:solidFill>
              </a:rPr>
              <a:t> in </a:t>
            </a:r>
            <a:r>
              <a:rPr lang="en-US" sz="1800" dirty="0" err="1">
                <a:solidFill>
                  <a:schemeClr val="tx1"/>
                </a:solidFill>
              </a:rPr>
              <a:t>izsuševanje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tal</a:t>
            </a:r>
            <a:r>
              <a:rPr lang="en-US" sz="1800" dirty="0">
                <a:solidFill>
                  <a:schemeClr val="tx1"/>
                </a:solidFill>
              </a:rPr>
              <a:t>, z </a:t>
            </a:r>
            <a:r>
              <a:rPr lang="en-US" sz="1800" dirty="0" err="1">
                <a:solidFill>
                  <a:schemeClr val="tx1"/>
                </a:solidFill>
              </a:rPr>
              <a:t>odpadlim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listjem</a:t>
            </a:r>
            <a:r>
              <a:rPr lang="en-US" sz="1800" dirty="0">
                <a:solidFill>
                  <a:schemeClr val="tx1"/>
                </a:solidFill>
              </a:rPr>
              <a:t> pa </a:t>
            </a:r>
            <a:r>
              <a:rPr lang="en-US" sz="1800" dirty="0" err="1">
                <a:solidFill>
                  <a:schemeClr val="tx1"/>
                </a:solidFill>
              </a:rPr>
              <a:t>izboljšuje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njihovo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sestavo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r>
              <a:rPr lang="sl-SI" sz="1050" dirty="0">
                <a:solidFill>
                  <a:srgbClr val="1E5C3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https://www.klubgaia.com/si/vrtnarski-nasveti/6508-Kako-do-lesnikov-v-domacem-vrtu</a:t>
            </a:r>
            <a:r>
              <a:rPr lang="sl-SI" sz="1050" dirty="0">
                <a:solidFill>
                  <a:srgbClr val="1E5C3D"/>
                </a:solidFill>
              </a:rPr>
              <a:t> </a:t>
            </a:r>
          </a:p>
          <a:p>
            <a:r>
              <a:rPr lang="sl-SI" sz="1050" dirty="0">
                <a:solidFill>
                  <a:srgbClr val="1E5C3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https://zelenisvet.com/leska-gojenje/</a:t>
            </a:r>
            <a:r>
              <a:rPr lang="sl-SI" sz="1050" dirty="0">
                <a:solidFill>
                  <a:srgbClr val="1E5C3D"/>
                </a:solidFill>
              </a:rPr>
              <a:t> </a:t>
            </a:r>
          </a:p>
          <a:p>
            <a:r>
              <a:rPr lang="sl-SI" sz="1050" dirty="0">
                <a:solidFill>
                  <a:srgbClr val="1E5C3D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https://www.gozd-les.com/slovenski-gozdovi/grmovnice/leska</a:t>
            </a:r>
            <a:r>
              <a:rPr lang="sl-SI" sz="1050" dirty="0">
                <a:solidFill>
                  <a:srgbClr val="1E5C3D"/>
                </a:solidFill>
              </a:rPr>
              <a:t> </a:t>
            </a:r>
          </a:p>
          <a:p>
            <a:r>
              <a:rPr lang="sl-SI" sz="1050" dirty="0">
                <a:solidFill>
                  <a:srgbClr val="1E5C3D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https://www.kmetija-krajncic.si/pridelava-lesnikov/oskrba-nasada/</a:t>
            </a:r>
            <a:r>
              <a:rPr lang="sl-SI" sz="1050" dirty="0">
                <a:solidFill>
                  <a:srgbClr val="1E5C3D"/>
                </a:solidFill>
              </a:rPr>
              <a:t>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8008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0858F7-FE02-4CB7-BE69-20081C2D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77" y="624110"/>
            <a:ext cx="7055224" cy="795115"/>
          </a:xfrm>
        </p:spPr>
        <p:txBody>
          <a:bodyPr>
            <a:normAutofit fontScale="90000"/>
          </a:bodyPr>
          <a:lstStyle/>
          <a:p>
            <a:r>
              <a:rPr lang="sl-SI" b="1" dirty="0"/>
              <a:t>Leska v domačem vrtu</a:t>
            </a:r>
            <a:br>
              <a:rPr lang="sl-SI" b="1" dirty="0"/>
            </a:br>
            <a:br>
              <a:rPr lang="sl-SI" dirty="0"/>
            </a:br>
            <a:br>
              <a:rPr lang="sl-SI" b="1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B33EC40-31D3-4888-894A-E6B1FBC0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419225"/>
            <a:ext cx="8467724" cy="5343525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Lešniki</a:t>
            </a:r>
            <a:r>
              <a:rPr lang="en-US" sz="2000" dirty="0">
                <a:solidFill>
                  <a:schemeClr val="tx1"/>
                </a:solidFill>
              </a:rPr>
              <a:t> so </a:t>
            </a:r>
            <a:r>
              <a:rPr lang="en-US" sz="2000" dirty="0" err="1">
                <a:solidFill>
                  <a:schemeClr val="tx1"/>
                </a:solidFill>
              </a:rPr>
              <a:t>hrana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bogata</a:t>
            </a:r>
            <a:r>
              <a:rPr lang="en-US" sz="2000" dirty="0">
                <a:solidFill>
                  <a:schemeClr val="tx1"/>
                </a:solidFill>
              </a:rPr>
              <a:t> s </a:t>
            </a:r>
            <a:r>
              <a:rPr lang="en-US" sz="2000" dirty="0" err="1">
                <a:solidFill>
                  <a:schemeClr val="tx1"/>
                </a:solidFill>
              </a:rPr>
              <a:t>hranili</a:t>
            </a:r>
            <a:r>
              <a:rPr lang="en-US" sz="2000" dirty="0">
                <a:solidFill>
                  <a:schemeClr val="tx1"/>
                </a:solidFill>
              </a:rPr>
              <a:t> in </a:t>
            </a:r>
            <a:r>
              <a:rPr lang="en-US" sz="2000" dirty="0" err="1">
                <a:solidFill>
                  <a:schemeClr val="tx1"/>
                </a:solidFill>
              </a:rPr>
              <a:t>vitamini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Leska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hkrati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nudi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odlično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protivetrno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zaščito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Listi</a:t>
            </a:r>
            <a:r>
              <a:rPr lang="en-US" sz="2000" dirty="0">
                <a:solidFill>
                  <a:schemeClr val="tx1"/>
                </a:solidFill>
              </a:rPr>
              <a:t> so </a:t>
            </a:r>
            <a:r>
              <a:rPr lang="en-US" sz="2000" dirty="0" err="1">
                <a:solidFill>
                  <a:schemeClr val="tx1"/>
                </a:solidFill>
              </a:rPr>
              <a:t>hrana</a:t>
            </a:r>
            <a:r>
              <a:rPr lang="en-US" sz="2000" dirty="0">
                <a:solidFill>
                  <a:schemeClr val="tx1"/>
                </a:solidFill>
              </a:rPr>
              <a:t> za </a:t>
            </a:r>
            <a:r>
              <a:rPr lang="en-US" sz="2000" dirty="0" err="1">
                <a:solidFill>
                  <a:schemeClr val="tx1"/>
                </a:solidFill>
              </a:rPr>
              <a:t>gosenice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številnih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metuljev</a:t>
            </a:r>
            <a:r>
              <a:rPr lang="en-US" sz="2000" dirty="0">
                <a:solidFill>
                  <a:schemeClr val="tx1"/>
                </a:solidFill>
              </a:rPr>
              <a:t>. Z </a:t>
            </a:r>
            <a:r>
              <a:rPr lang="en-US" sz="2000" dirty="0" err="1">
                <a:solidFill>
                  <a:schemeClr val="tx1"/>
                </a:solidFill>
              </a:rPr>
              <a:t>lešniki</a:t>
            </a:r>
            <a:r>
              <a:rPr lang="en-US" sz="2000" dirty="0">
                <a:solidFill>
                  <a:schemeClr val="tx1"/>
                </a:solidFill>
              </a:rPr>
              <a:t> se </a:t>
            </a:r>
            <a:r>
              <a:rPr lang="en-US" sz="2000" dirty="0" err="1">
                <a:solidFill>
                  <a:schemeClr val="tx1"/>
                </a:solidFill>
              </a:rPr>
              <a:t>prehranjujejo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številne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živali</a:t>
            </a:r>
            <a:r>
              <a:rPr lang="en-US" sz="2000" dirty="0">
                <a:solidFill>
                  <a:schemeClr val="tx1"/>
                </a:solidFill>
              </a:rPr>
              <a:t>. Les </a:t>
            </a:r>
            <a:r>
              <a:rPr lang="en-US" sz="2000" dirty="0" err="1">
                <a:solidFill>
                  <a:schemeClr val="tx1"/>
                </a:solidFill>
              </a:rPr>
              <a:t>leske</a:t>
            </a:r>
            <a:r>
              <a:rPr lang="en-US" sz="2000" dirty="0">
                <a:solidFill>
                  <a:schemeClr val="tx1"/>
                </a:solidFill>
              </a:rPr>
              <a:t> se </a:t>
            </a:r>
            <a:r>
              <a:rPr lang="en-US" sz="2000" dirty="0" err="1">
                <a:solidFill>
                  <a:schemeClr val="tx1"/>
                </a:solidFill>
              </a:rPr>
              <a:t>uporablja</a:t>
            </a:r>
            <a:r>
              <a:rPr lang="en-US" sz="2000" dirty="0">
                <a:solidFill>
                  <a:schemeClr val="tx1"/>
                </a:solidFill>
              </a:rPr>
              <a:t> za </a:t>
            </a:r>
            <a:r>
              <a:rPr lang="en-US" sz="2000" dirty="0" err="1">
                <a:solidFill>
                  <a:schemeClr val="tx1"/>
                </a:solidFill>
              </a:rPr>
              <a:t>izdelavo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košev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grabelj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košar</a:t>
            </a:r>
            <a:r>
              <a:rPr lang="en-US" sz="2000" dirty="0">
                <a:solidFill>
                  <a:schemeClr val="tx1"/>
                </a:solidFill>
              </a:rPr>
              <a:t>, za </a:t>
            </a:r>
            <a:r>
              <a:rPr lang="en-US" sz="2000" dirty="0" err="1">
                <a:solidFill>
                  <a:schemeClr val="tx1"/>
                </a:solidFill>
              </a:rPr>
              <a:t>kurjavo</a:t>
            </a:r>
            <a:r>
              <a:rPr lang="sl-SI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...</a:t>
            </a:r>
            <a:endParaRPr lang="sl-SI" sz="2000" dirty="0">
              <a:solidFill>
                <a:schemeClr val="tx1"/>
              </a:solidFill>
            </a:endParaRPr>
          </a:p>
          <a:p>
            <a:r>
              <a:rPr lang="sl-SI" sz="1050" dirty="0">
                <a:solidFill>
                  <a:srgbClr val="1E5C3D"/>
                </a:solidFill>
                <a:latin typeface="IBM Plex Sans" panose="020B050305020300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https://www.klubgaia.com/si/vrtnarski-nasveti/6508-Kako-do-lesnikov-v-domacem-vrtu</a:t>
            </a:r>
            <a:r>
              <a:rPr lang="sl-SI" sz="1050" dirty="0">
                <a:solidFill>
                  <a:srgbClr val="1E5C3D"/>
                </a:solidFill>
                <a:latin typeface="IBM Plex Sans" panose="020B0503050203000203" pitchFamily="34" charset="0"/>
              </a:rPr>
              <a:t> </a:t>
            </a:r>
          </a:p>
          <a:p>
            <a:r>
              <a:rPr lang="sl-SI" sz="1050" dirty="0">
                <a:solidFill>
                  <a:srgbClr val="1E5C3D"/>
                </a:solidFill>
                <a:latin typeface="IBM Plex Sans" panose="020B050305020300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https://zelenisvet.com/leska-gojenje/</a:t>
            </a:r>
            <a:r>
              <a:rPr lang="sl-SI" sz="1050" dirty="0">
                <a:solidFill>
                  <a:srgbClr val="1E5C3D"/>
                </a:solidFill>
                <a:latin typeface="IBM Plex Sans" panose="020B0503050203000203" pitchFamily="34" charset="0"/>
              </a:rPr>
              <a:t> </a:t>
            </a:r>
          </a:p>
          <a:p>
            <a:r>
              <a:rPr lang="sl-SI" sz="1050" dirty="0">
                <a:solidFill>
                  <a:srgbClr val="1E5C3D"/>
                </a:solidFill>
                <a:latin typeface="IBM Plex Sans" panose="020B050305020300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https://www.gozd-les.com/slovenski-gozdovi/grmovnice/leska</a:t>
            </a:r>
            <a:r>
              <a:rPr lang="sl-SI" sz="1050" dirty="0">
                <a:solidFill>
                  <a:srgbClr val="1E5C3D"/>
                </a:solidFill>
                <a:latin typeface="IBM Plex Sans" panose="020B0503050203000203" pitchFamily="34" charset="0"/>
              </a:rPr>
              <a:t> </a:t>
            </a:r>
          </a:p>
          <a:p>
            <a:r>
              <a:rPr lang="sl-SI" sz="1050" dirty="0">
                <a:solidFill>
                  <a:srgbClr val="1E5C3D"/>
                </a:solidFill>
                <a:latin typeface="IBM Plex Sans" panose="020B050305020300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https://www.kmetija-krajncic.si/pridelava-lesnikov/oskrba-nasada/</a:t>
            </a:r>
            <a:r>
              <a:rPr lang="sl-SI" sz="1050" dirty="0">
                <a:solidFill>
                  <a:srgbClr val="1E5C3D"/>
                </a:solidFill>
                <a:latin typeface="IBM Plex Sans" panose="020B0503050203000203" pitchFamily="34" charset="0"/>
              </a:rPr>
              <a:t>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85836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152F0B59-5046-4DD2-A879-903EE59C5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750094"/>
            <a:ext cx="7143750" cy="5357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E5C3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8289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0858F7-FE02-4CB7-BE69-20081C2D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77" y="624110"/>
            <a:ext cx="7055224" cy="795115"/>
          </a:xfrm>
        </p:spPr>
        <p:txBody>
          <a:bodyPr/>
          <a:lstStyle/>
          <a:p>
            <a:r>
              <a:rPr lang="sl-SI" b="1" dirty="0"/>
              <a:t>Gozdni vrt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B33EC40-31D3-4888-894A-E6B1FBC0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419225"/>
            <a:ext cx="8467724" cy="50863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Na SZ </a:t>
            </a:r>
            <a:r>
              <a:rPr lang="en-US" dirty="0" err="1">
                <a:solidFill>
                  <a:schemeClr val="tx1"/>
                </a:solidFill>
              </a:rPr>
              <a:t>delu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Slovenije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že</a:t>
            </a:r>
            <a:r>
              <a:rPr lang="en-US" dirty="0">
                <a:solidFill>
                  <a:schemeClr val="tx1"/>
                </a:solidFill>
              </a:rPr>
              <a:t> 12 let </a:t>
            </a:r>
            <a:r>
              <a:rPr lang="en-US" dirty="0" err="1">
                <a:solidFill>
                  <a:schemeClr val="tx1"/>
                </a:solidFill>
              </a:rPr>
              <a:t>nastaja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gozdni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vrt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Lastnik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ustvarja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gozdni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vrt</a:t>
            </a:r>
            <a:r>
              <a:rPr lang="en-US" dirty="0">
                <a:solidFill>
                  <a:schemeClr val="tx1"/>
                </a:solidFill>
              </a:rPr>
              <a:t> za </a:t>
            </a:r>
            <a:r>
              <a:rPr lang="en-US" dirty="0" err="1">
                <a:solidFill>
                  <a:schemeClr val="tx1"/>
                </a:solidFill>
              </a:rPr>
              <a:t>samooskrbo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Zemlja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zelo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revna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slabo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zadržuje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vodo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zato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lastnik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zgradil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ribnike</a:t>
            </a:r>
            <a:r>
              <a:rPr lang="en-US" dirty="0">
                <a:solidFill>
                  <a:schemeClr val="tx1"/>
                </a:solidFill>
              </a:rPr>
              <a:t>, ki </a:t>
            </a:r>
            <a:r>
              <a:rPr lang="en-US" dirty="0" err="1">
                <a:solidFill>
                  <a:schemeClr val="tx1"/>
                </a:solidFill>
              </a:rPr>
              <a:t>jih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uporablja</a:t>
            </a:r>
            <a:r>
              <a:rPr lang="en-US" dirty="0">
                <a:solidFill>
                  <a:schemeClr val="tx1"/>
                </a:solidFill>
              </a:rPr>
              <a:t> za </a:t>
            </a:r>
            <a:r>
              <a:rPr lang="en-US" dirty="0" err="1">
                <a:solidFill>
                  <a:schemeClr val="tx1"/>
                </a:solidFill>
              </a:rPr>
              <a:t>zalivanje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Ribniki</a:t>
            </a:r>
            <a:r>
              <a:rPr lang="en-US" dirty="0">
                <a:solidFill>
                  <a:schemeClr val="tx1"/>
                </a:solidFill>
              </a:rPr>
              <a:t> so </a:t>
            </a:r>
            <a:r>
              <a:rPr lang="en-US" dirty="0" err="1">
                <a:solidFill>
                  <a:schemeClr val="tx1"/>
                </a:solidFill>
              </a:rPr>
              <a:t>omogočili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razvoj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živalskih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vrst</a:t>
            </a:r>
            <a:r>
              <a:rPr lang="en-US" dirty="0">
                <a:solidFill>
                  <a:schemeClr val="tx1"/>
                </a:solidFill>
              </a:rPr>
              <a:t> v </a:t>
            </a:r>
            <a:r>
              <a:rPr lang="en-US" dirty="0" err="1">
                <a:solidFill>
                  <a:schemeClr val="tx1"/>
                </a:solidFill>
              </a:rPr>
              <a:t>okolici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Povečala</a:t>
            </a:r>
            <a:r>
              <a:rPr lang="en-US" dirty="0">
                <a:solidFill>
                  <a:schemeClr val="tx1"/>
                </a:solidFill>
              </a:rPr>
              <a:t> se je </a:t>
            </a:r>
            <a:r>
              <a:rPr lang="en-US" dirty="0" err="1">
                <a:solidFill>
                  <a:schemeClr val="tx1"/>
                </a:solidFill>
              </a:rPr>
              <a:t>biotska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pestrost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živali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sl-SI" sz="1200" dirty="0">
                <a:solidFill>
                  <a:srgbClr val="1E5C3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Gozdni Vrt v GOZDU – Užitni </a:t>
            </a:r>
            <a:r>
              <a:rPr lang="sl-SI" sz="1200" dirty="0" err="1">
                <a:solidFill>
                  <a:srgbClr val="1E5C3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Permakulturni</a:t>
            </a:r>
            <a:r>
              <a:rPr lang="sl-SI" sz="1200" dirty="0">
                <a:solidFill>
                  <a:srgbClr val="1E5C3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GOZDNI VRT (wordpress.com)</a:t>
            </a:r>
            <a:r>
              <a:rPr lang="sl-SI" sz="1200" dirty="0">
                <a:solidFill>
                  <a:srgbClr val="1E5C3D"/>
                </a:solidFill>
              </a:rPr>
              <a:t>  </a:t>
            </a:r>
          </a:p>
          <a:p>
            <a:endParaRPr lang="sl-SI" sz="12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1800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F10BE6C-CEBC-48DB-A4DA-2870E1BB8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3507852"/>
            <a:ext cx="4271963" cy="325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4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0858F7-FE02-4CB7-BE69-20081C2D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77" y="624110"/>
            <a:ext cx="7055224" cy="795115"/>
          </a:xfrm>
        </p:spPr>
        <p:txBody>
          <a:bodyPr/>
          <a:lstStyle/>
          <a:p>
            <a:r>
              <a:rPr lang="sl-SI" b="1" dirty="0"/>
              <a:t>Gozdni vrt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B33EC40-31D3-4888-894A-E6B1FBC0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419225"/>
            <a:ext cx="8467724" cy="5086349"/>
          </a:xfrm>
        </p:spPr>
        <p:txBody>
          <a:bodyPr>
            <a:normAutofit/>
          </a:bodyPr>
          <a:lstStyle/>
          <a:p>
            <a:r>
              <a:rPr lang="sl-SI" b="0" i="0" dirty="0">
                <a:solidFill>
                  <a:schemeClr val="tx1"/>
                </a:solidFill>
                <a:effectLst/>
              </a:rPr>
              <a:t>V gozdni vrt je posadil sadna drevesa – jablane, hruške, češnje, višnje, slive in orehe, ki bi naj bili v naslednjih desetletjih ključni del vrta.</a:t>
            </a:r>
          </a:p>
          <a:p>
            <a:r>
              <a:rPr lang="sl-SI" dirty="0">
                <a:solidFill>
                  <a:schemeClr val="tx1"/>
                </a:solidFill>
              </a:rPr>
              <a:t>Posadil je tudi nekaj uporabnih vrst trajnih rastlin - p</a:t>
            </a:r>
            <a:r>
              <a:rPr lang="it-IT" b="0" i="0" dirty="0" err="1">
                <a:solidFill>
                  <a:schemeClr val="tx1"/>
                </a:solidFill>
                <a:effectLst/>
              </a:rPr>
              <a:t>oprov</a:t>
            </a:r>
            <a:r>
              <a:rPr lang="sl-SI" b="0" i="0" dirty="0">
                <a:solidFill>
                  <a:schemeClr val="tx1"/>
                </a:solidFill>
                <a:effectLst/>
              </a:rPr>
              <a:t>o</a:t>
            </a:r>
            <a:r>
              <a:rPr lang="it-IT" b="0" i="0" dirty="0">
                <a:solidFill>
                  <a:schemeClr val="tx1"/>
                </a:solidFill>
                <a:effectLst/>
              </a:rPr>
              <a:t> </a:t>
            </a:r>
            <a:r>
              <a:rPr lang="it-IT" b="0" i="0" dirty="0" err="1">
                <a:solidFill>
                  <a:schemeClr val="tx1"/>
                </a:solidFill>
                <a:effectLst/>
              </a:rPr>
              <a:t>met</a:t>
            </a:r>
            <a:r>
              <a:rPr lang="sl-SI" b="0" i="0" dirty="0">
                <a:solidFill>
                  <a:schemeClr val="tx1"/>
                </a:solidFill>
                <a:effectLst/>
              </a:rPr>
              <a:t>o,</a:t>
            </a:r>
            <a:r>
              <a:rPr lang="it-IT" b="0" i="0" dirty="0">
                <a:solidFill>
                  <a:schemeClr val="tx1"/>
                </a:solidFill>
                <a:effectLst/>
              </a:rPr>
              <a:t> topinambur, </a:t>
            </a:r>
            <a:r>
              <a:rPr lang="it-IT" b="0" i="0" dirty="0" err="1">
                <a:solidFill>
                  <a:schemeClr val="tx1"/>
                </a:solidFill>
                <a:effectLst/>
              </a:rPr>
              <a:t>melis</a:t>
            </a:r>
            <a:r>
              <a:rPr lang="sl-SI" b="0" i="0" dirty="0">
                <a:solidFill>
                  <a:schemeClr val="tx1"/>
                </a:solidFill>
                <a:effectLst/>
              </a:rPr>
              <a:t>o</a:t>
            </a:r>
            <a:r>
              <a:rPr lang="sl-SI" dirty="0">
                <a:solidFill>
                  <a:schemeClr val="tx1"/>
                </a:solidFill>
              </a:rPr>
              <a:t> in </a:t>
            </a:r>
            <a:r>
              <a:rPr lang="it-IT" b="0" i="0" dirty="0" err="1">
                <a:solidFill>
                  <a:schemeClr val="tx1"/>
                </a:solidFill>
                <a:effectLst/>
              </a:rPr>
              <a:t>gabez</a:t>
            </a:r>
            <a:r>
              <a:rPr lang="sl-SI" b="0" i="0" dirty="0">
                <a:solidFill>
                  <a:schemeClr val="tx1"/>
                </a:solidFill>
                <a:effectLst/>
              </a:rPr>
              <a:t>. Deteljo in </a:t>
            </a:r>
            <a:r>
              <a:rPr lang="it-IT" b="0" i="0" dirty="0" err="1">
                <a:solidFill>
                  <a:schemeClr val="tx1"/>
                </a:solidFill>
                <a:effectLst/>
              </a:rPr>
              <a:t>volčji</a:t>
            </a:r>
            <a:r>
              <a:rPr lang="it-IT" b="0" i="0" dirty="0">
                <a:solidFill>
                  <a:schemeClr val="tx1"/>
                </a:solidFill>
                <a:effectLst/>
              </a:rPr>
              <a:t> bob</a:t>
            </a:r>
            <a:r>
              <a:rPr lang="sl-SI" b="0" i="0" dirty="0">
                <a:solidFill>
                  <a:schemeClr val="tx1"/>
                </a:solidFill>
                <a:effectLst/>
              </a:rPr>
              <a:t> je posadil za dodajanje dušika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  <a:p>
            <a:r>
              <a:rPr lang="sl-SI" sz="1050" dirty="0">
                <a:solidFill>
                  <a:srgbClr val="1E5C3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Gozdni Vrt v GOZDU – Užitni </a:t>
            </a:r>
            <a:r>
              <a:rPr lang="sl-SI" sz="1050" dirty="0" err="1">
                <a:solidFill>
                  <a:srgbClr val="1E5C3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Permakulturni</a:t>
            </a:r>
            <a:r>
              <a:rPr lang="sl-SI" sz="1050" dirty="0">
                <a:solidFill>
                  <a:srgbClr val="1E5C3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GOZDNI VRT (wordpress.com)</a:t>
            </a:r>
            <a:r>
              <a:rPr lang="sl-SI" sz="1050" dirty="0">
                <a:solidFill>
                  <a:srgbClr val="1E5C3D"/>
                </a:solidFill>
              </a:rPr>
              <a:t> </a:t>
            </a:r>
          </a:p>
          <a:p>
            <a:endParaRPr lang="sl-SI" sz="105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en-US" sz="1800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29CB98D-47A1-4775-8DED-7A2BB7210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324" y="3429000"/>
            <a:ext cx="4688425" cy="319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76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0858F7-FE02-4CB7-BE69-20081C2D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77" y="624110"/>
            <a:ext cx="7055224" cy="795115"/>
          </a:xfrm>
        </p:spPr>
        <p:txBody>
          <a:bodyPr>
            <a:normAutofit fontScale="90000"/>
          </a:bodyPr>
          <a:lstStyle/>
          <a:p>
            <a:r>
              <a:rPr lang="sl-SI" b="1" dirty="0"/>
              <a:t>Planinska paša v Sloveniji</a:t>
            </a:r>
            <a:br>
              <a:rPr lang="sl-SI" b="1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B33EC40-31D3-4888-894A-E6B1FBC0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419225"/>
            <a:ext cx="8467724" cy="5086349"/>
          </a:xfrm>
        </p:spPr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2200" dirty="0" err="1">
                <a:solidFill>
                  <a:schemeClr val="tx1"/>
                </a:solidFill>
              </a:rPr>
              <a:t>Planinska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paša</a:t>
            </a:r>
            <a:r>
              <a:rPr lang="en-US" sz="2200" dirty="0">
                <a:solidFill>
                  <a:schemeClr val="tx1"/>
                </a:solidFill>
              </a:rPr>
              <a:t> je </a:t>
            </a:r>
            <a:r>
              <a:rPr lang="en-US" sz="2200" dirty="0" err="1">
                <a:solidFill>
                  <a:schemeClr val="tx1"/>
                </a:solidFill>
              </a:rPr>
              <a:t>pomemben</a:t>
            </a:r>
            <a:r>
              <a:rPr lang="en-US" sz="2200" dirty="0">
                <a:solidFill>
                  <a:schemeClr val="tx1"/>
                </a:solidFill>
              </a:rPr>
              <a:t> del </a:t>
            </a:r>
            <a:r>
              <a:rPr lang="en-US" sz="2200" dirty="0" err="1">
                <a:solidFill>
                  <a:schemeClr val="tx1"/>
                </a:solidFill>
              </a:rPr>
              <a:t>slovenskega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trajnostnega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kmetovanja</a:t>
            </a:r>
            <a:r>
              <a:rPr lang="en-US" sz="2200" dirty="0">
                <a:solidFill>
                  <a:schemeClr val="tx1"/>
                </a:solidFill>
              </a:rPr>
              <a:t>, ki se </a:t>
            </a:r>
            <a:r>
              <a:rPr lang="en-US" sz="2200" dirty="0" err="1">
                <a:solidFill>
                  <a:schemeClr val="tx1"/>
                </a:solidFill>
              </a:rPr>
              <a:t>pojavlja</a:t>
            </a:r>
            <a:r>
              <a:rPr lang="en-US" sz="2200" dirty="0">
                <a:solidFill>
                  <a:schemeClr val="tx1"/>
                </a:solidFill>
              </a:rPr>
              <a:t> od SZ dela </a:t>
            </a:r>
            <a:r>
              <a:rPr lang="en-US" sz="2200" dirty="0" err="1">
                <a:solidFill>
                  <a:schemeClr val="tx1"/>
                </a:solidFill>
              </a:rPr>
              <a:t>Slovenije</a:t>
            </a:r>
            <a:r>
              <a:rPr lang="en-US" sz="2200" dirty="0">
                <a:solidFill>
                  <a:schemeClr val="tx1"/>
                </a:solidFill>
              </a:rPr>
              <a:t> pa </a:t>
            </a:r>
            <a:r>
              <a:rPr lang="en-US" sz="2200" dirty="0" err="1">
                <a:solidFill>
                  <a:schemeClr val="tx1"/>
                </a:solidFill>
              </a:rPr>
              <a:t>vse</a:t>
            </a:r>
            <a:r>
              <a:rPr lang="en-US" sz="2200" dirty="0">
                <a:solidFill>
                  <a:schemeClr val="tx1"/>
                </a:solidFill>
              </a:rPr>
              <a:t> do SV dela Alp.</a:t>
            </a:r>
          </a:p>
          <a:p>
            <a:r>
              <a:rPr lang="en-US" sz="2200" dirty="0" err="1">
                <a:solidFill>
                  <a:schemeClr val="tx1"/>
                </a:solidFill>
              </a:rPr>
              <a:t>Tako</a:t>
            </a:r>
            <a:r>
              <a:rPr lang="en-US" sz="2200" dirty="0">
                <a:solidFill>
                  <a:schemeClr val="tx1"/>
                </a:solidFill>
              </a:rPr>
              <a:t> se </a:t>
            </a:r>
            <a:r>
              <a:rPr lang="en-US" sz="2200" dirty="0" err="1">
                <a:solidFill>
                  <a:schemeClr val="tx1"/>
                </a:solidFill>
              </a:rPr>
              <a:t>ohranjajo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pašne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površine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višjih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nadmorskih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višinah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preprečuje</a:t>
            </a:r>
            <a:r>
              <a:rPr lang="en-US" sz="2200" dirty="0">
                <a:solidFill>
                  <a:schemeClr val="tx1"/>
                </a:solidFill>
              </a:rPr>
              <a:t> se </a:t>
            </a:r>
            <a:r>
              <a:rPr lang="en-US" sz="2200" dirty="0" err="1">
                <a:solidFill>
                  <a:schemeClr val="tx1"/>
                </a:solidFill>
              </a:rPr>
              <a:t>zaraščanje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poceni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vzdrževanje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hribovitih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delov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živina</a:t>
            </a:r>
            <a:r>
              <a:rPr lang="en-US" sz="2200" dirty="0">
                <a:solidFill>
                  <a:schemeClr val="tx1"/>
                </a:solidFill>
              </a:rPr>
              <a:t> – </a:t>
            </a:r>
            <a:r>
              <a:rPr lang="en-US" sz="2200" dirty="0" err="1">
                <a:solidFill>
                  <a:schemeClr val="tx1"/>
                </a:solidFill>
              </a:rPr>
              <a:t>govedo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drobnica</a:t>
            </a:r>
            <a:r>
              <a:rPr lang="en-US" sz="2200" dirty="0">
                <a:solidFill>
                  <a:schemeClr val="tx1"/>
                </a:solidFill>
              </a:rPr>
              <a:t> in </a:t>
            </a:r>
            <a:r>
              <a:rPr lang="en-US" sz="2200" dirty="0" err="1">
                <a:solidFill>
                  <a:schemeClr val="tx1"/>
                </a:solidFill>
              </a:rPr>
              <a:t>tudi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konji</a:t>
            </a:r>
            <a:r>
              <a:rPr lang="en-US" sz="2200" dirty="0">
                <a:solidFill>
                  <a:schemeClr val="tx1"/>
                </a:solidFill>
              </a:rPr>
              <a:t>, pa </a:t>
            </a:r>
            <a:r>
              <a:rPr lang="en-US" sz="2200" dirty="0" err="1">
                <a:solidFill>
                  <a:schemeClr val="tx1"/>
                </a:solidFill>
              </a:rPr>
              <a:t>dobršen</a:t>
            </a:r>
            <a:r>
              <a:rPr lang="en-US" sz="2200" dirty="0">
                <a:solidFill>
                  <a:schemeClr val="tx1"/>
                </a:solidFill>
              </a:rPr>
              <a:t> del </a:t>
            </a:r>
            <a:r>
              <a:rPr lang="en-US" sz="2200" dirty="0" err="1">
                <a:solidFill>
                  <a:schemeClr val="tx1"/>
                </a:solidFill>
              </a:rPr>
              <a:t>leta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preživijo</a:t>
            </a:r>
            <a:r>
              <a:rPr lang="en-US" sz="2200" dirty="0">
                <a:solidFill>
                  <a:schemeClr val="tx1"/>
                </a:solidFill>
              </a:rPr>
              <a:t> v </a:t>
            </a:r>
            <a:r>
              <a:rPr lang="en-US" sz="2200" dirty="0" err="1">
                <a:solidFill>
                  <a:schemeClr val="tx1"/>
                </a:solidFill>
              </a:rPr>
              <a:t>naravi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kjer</a:t>
            </a:r>
            <a:r>
              <a:rPr lang="en-US" sz="2200" dirty="0">
                <a:solidFill>
                  <a:schemeClr val="tx1"/>
                </a:solidFill>
              </a:rPr>
              <a:t> je </a:t>
            </a:r>
            <a:r>
              <a:rPr lang="en-US" sz="2200" dirty="0" err="1">
                <a:solidFill>
                  <a:schemeClr val="tx1"/>
                </a:solidFill>
              </a:rPr>
              <a:t>najbolje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poskrbljeno</a:t>
            </a:r>
            <a:r>
              <a:rPr lang="en-US" sz="2200" dirty="0">
                <a:solidFill>
                  <a:schemeClr val="tx1"/>
                </a:solidFill>
              </a:rPr>
              <a:t> za </a:t>
            </a:r>
            <a:r>
              <a:rPr lang="en-US" sz="2200" dirty="0" err="1">
                <a:solidFill>
                  <a:schemeClr val="tx1"/>
                </a:solidFill>
              </a:rPr>
              <a:t>njihovo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dobrobit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r>
              <a:rPr lang="sl-SI" sz="1050" dirty="0">
                <a:solidFill>
                  <a:srgbClr val="1E5C3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 planinski paši v Zgornji Krmi | Kmečki Glas (kmeckiglas.com)</a:t>
            </a:r>
            <a:r>
              <a:rPr lang="sl-SI" sz="1050" dirty="0">
                <a:solidFill>
                  <a:srgbClr val="1E5C3D"/>
                </a:solidFill>
              </a:rPr>
              <a:t> </a:t>
            </a:r>
            <a:r>
              <a:rPr lang="sl-SI" sz="1050" dirty="0">
                <a:solidFill>
                  <a:srgbClr val="1E5C3D"/>
                </a:solidFill>
                <a:latin typeface="IBM Plex Sans" panose="020B0503050203000203" pitchFamily="34" charset="0"/>
              </a:rPr>
              <a:t> </a:t>
            </a:r>
          </a:p>
          <a:p>
            <a:r>
              <a:rPr lang="sl-SI" sz="1050" dirty="0">
                <a:solidFill>
                  <a:srgbClr val="1E5C3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Planinsko pašništvo | Triglavski narodni park (tnp.si)</a:t>
            </a:r>
            <a:endParaRPr lang="sl-SI" sz="1050" dirty="0">
              <a:solidFill>
                <a:srgbClr val="1E5C3D"/>
              </a:solidFill>
              <a:latin typeface="IBM Plex Sans" panose="020B0503050203000203" pitchFamily="34" charset="0"/>
            </a:endParaRPr>
          </a:p>
          <a:p>
            <a:endParaRPr lang="en-US" sz="22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92048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5364415-EBB4-4EB2-9B9C-318C54728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82" y="1223963"/>
            <a:ext cx="7567486" cy="441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78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0858F7-FE02-4CB7-BE69-20081C2D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077" y="624110"/>
            <a:ext cx="7055224" cy="795115"/>
          </a:xfrm>
        </p:spPr>
        <p:txBody>
          <a:bodyPr>
            <a:normAutofit fontScale="90000"/>
          </a:bodyPr>
          <a:lstStyle/>
          <a:p>
            <a:r>
              <a:rPr lang="sl-SI" b="1" dirty="0"/>
              <a:t>Planinska paša v Sloveniji</a:t>
            </a:r>
            <a:br>
              <a:rPr lang="sl-SI" b="1" dirty="0"/>
            </a:br>
            <a:endParaRPr lang="sl-SI" b="1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B33EC40-31D3-4888-894A-E6B1FBC0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419225"/>
            <a:ext cx="8467724" cy="5086349"/>
          </a:xfrm>
        </p:spPr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sl-SI" sz="2200" dirty="0">
                <a:solidFill>
                  <a:schemeClr val="tx1"/>
                </a:solidFill>
              </a:rPr>
              <a:t>Pašne živali so del hribovskega turizma in izobraževanja otrok (šola v naravi)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  <a:endParaRPr lang="sl-SI" sz="2200" dirty="0">
              <a:solidFill>
                <a:schemeClr val="tx1"/>
              </a:solidFill>
            </a:endParaRPr>
          </a:p>
          <a:p>
            <a:r>
              <a:rPr lang="sl-SI" sz="1050" dirty="0">
                <a:solidFill>
                  <a:srgbClr val="1E5C3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 planinski paši v Zgornji Krmi | Kmečki Glas (kmeckiglas.com)</a:t>
            </a:r>
            <a:r>
              <a:rPr lang="sl-SI" sz="1050" dirty="0">
                <a:solidFill>
                  <a:srgbClr val="1E5C3D"/>
                </a:solidFill>
              </a:rPr>
              <a:t> </a:t>
            </a:r>
            <a:r>
              <a:rPr lang="sl-SI" sz="1050" dirty="0">
                <a:solidFill>
                  <a:srgbClr val="1E5C3D"/>
                </a:solidFill>
                <a:latin typeface="IBM Plex Sans" panose="020B0503050203000203" pitchFamily="34" charset="0"/>
              </a:rPr>
              <a:t> </a:t>
            </a:r>
          </a:p>
          <a:p>
            <a:r>
              <a:rPr lang="sl-SI" sz="1050" dirty="0">
                <a:solidFill>
                  <a:srgbClr val="1E5C3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Planinsko pašništvo | Triglavski narodni park (tnp.si)</a:t>
            </a:r>
            <a:endParaRPr lang="sl-SI" sz="1050" dirty="0">
              <a:solidFill>
                <a:srgbClr val="1E5C3D"/>
              </a:solidFill>
              <a:latin typeface="IBM Plex Sans" panose="020B0503050203000203" pitchFamily="34" charset="0"/>
            </a:endParaRPr>
          </a:p>
          <a:p>
            <a:endParaRPr lang="en-US" sz="22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73E2CAA-3A4F-4211-8EA5-520EBF2FF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589" y="3228975"/>
            <a:ext cx="451597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47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0858F7-FE02-4CB7-BE69-20081C2D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77" y="624110"/>
            <a:ext cx="7055224" cy="795115"/>
          </a:xfrm>
        </p:spPr>
        <p:txBody>
          <a:bodyPr>
            <a:normAutofit fontScale="90000"/>
          </a:bodyPr>
          <a:lstStyle/>
          <a:p>
            <a:r>
              <a:rPr lang="sl-SI" b="1" dirty="0"/>
              <a:t>Pohorska planja</a:t>
            </a:r>
            <a:br>
              <a:rPr lang="sl-SI" b="1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B33EC40-31D3-4888-894A-E6B1FBC0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419225"/>
            <a:ext cx="8467724" cy="534352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Na </a:t>
            </a:r>
            <a:r>
              <a:rPr lang="en-US" sz="2000" dirty="0" err="1">
                <a:solidFill>
                  <a:schemeClr val="tx1"/>
                </a:solidFill>
              </a:rPr>
              <a:t>Pohorju</a:t>
            </a:r>
            <a:r>
              <a:rPr lang="en-US" sz="2000" dirty="0">
                <a:solidFill>
                  <a:schemeClr val="tx1"/>
                </a:solidFill>
              </a:rPr>
              <a:t> (SV del </a:t>
            </a:r>
            <a:r>
              <a:rPr lang="en-US" sz="2000" dirty="0" err="1">
                <a:solidFill>
                  <a:schemeClr val="tx1"/>
                </a:solidFill>
              </a:rPr>
              <a:t>Slovenije</a:t>
            </a:r>
            <a:r>
              <a:rPr lang="en-US" sz="2000" dirty="0">
                <a:solidFill>
                  <a:schemeClr val="tx1"/>
                </a:solidFill>
              </a:rPr>
              <a:t>) so </a:t>
            </a:r>
            <a:r>
              <a:rPr lang="en-US" sz="2000" dirty="0" err="1">
                <a:solidFill>
                  <a:schemeClr val="tx1"/>
                </a:solidFill>
              </a:rPr>
              <a:t>že</a:t>
            </a:r>
            <a:r>
              <a:rPr lang="en-US" sz="2000" dirty="0">
                <a:solidFill>
                  <a:schemeClr val="tx1"/>
                </a:solidFill>
              </a:rPr>
              <a:t> v 15. </a:t>
            </a:r>
            <a:r>
              <a:rPr lang="en-US" sz="2000" dirty="0" err="1">
                <a:solidFill>
                  <a:schemeClr val="tx1"/>
                </a:solidFill>
              </a:rPr>
              <a:t>stoletju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redili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ovce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Živino</a:t>
            </a:r>
            <a:r>
              <a:rPr lang="en-US" sz="2000" dirty="0">
                <a:solidFill>
                  <a:schemeClr val="tx1"/>
                </a:solidFill>
              </a:rPr>
              <a:t> so </a:t>
            </a:r>
            <a:r>
              <a:rPr lang="en-US" sz="2000" dirty="0" err="1">
                <a:solidFill>
                  <a:schemeClr val="tx1"/>
                </a:solidFill>
              </a:rPr>
              <a:t>sprva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pasli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gozdnih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pašnikih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kasneje</a:t>
            </a:r>
            <a:r>
              <a:rPr lang="en-US" sz="2000" dirty="0">
                <a:solidFill>
                  <a:schemeClr val="tx1"/>
                </a:solidFill>
              </a:rPr>
              <a:t> pa so </a:t>
            </a:r>
            <a:r>
              <a:rPr lang="en-US" sz="2000" dirty="0" err="1">
                <a:solidFill>
                  <a:schemeClr val="tx1"/>
                </a:solidFill>
              </a:rPr>
              <a:t>jih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posekali</a:t>
            </a:r>
            <a:r>
              <a:rPr lang="en-US" sz="2000" dirty="0">
                <a:solidFill>
                  <a:schemeClr val="tx1"/>
                </a:solidFill>
              </a:rPr>
              <a:t> in </a:t>
            </a:r>
            <a:r>
              <a:rPr lang="en-US" sz="2000" dirty="0" err="1">
                <a:solidFill>
                  <a:schemeClr val="tx1"/>
                </a:solidFill>
              </a:rPr>
              <a:t>sčasoma</a:t>
            </a:r>
            <a:r>
              <a:rPr lang="en-US" sz="2000" dirty="0">
                <a:solidFill>
                  <a:schemeClr val="tx1"/>
                </a:solidFill>
              </a:rPr>
              <a:t> se je </a:t>
            </a:r>
            <a:r>
              <a:rPr lang="en-US" sz="2000" dirty="0" err="1">
                <a:solidFill>
                  <a:schemeClr val="tx1"/>
                </a:solidFill>
              </a:rPr>
              <a:t>razvila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travniška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združba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nastala</a:t>
            </a:r>
            <a:r>
              <a:rPr lang="en-US" sz="2000" dirty="0">
                <a:solidFill>
                  <a:schemeClr val="tx1"/>
                </a:solidFill>
              </a:rPr>
              <a:t> so </a:t>
            </a:r>
            <a:r>
              <a:rPr lang="en-US" sz="2000" dirty="0" err="1">
                <a:solidFill>
                  <a:schemeClr val="tx1"/>
                </a:solidFill>
              </a:rPr>
              <a:t>travišča</a:t>
            </a:r>
            <a:r>
              <a:rPr lang="en-US" sz="2000" dirty="0">
                <a:solidFill>
                  <a:schemeClr val="tx1"/>
                </a:solidFill>
              </a:rPr>
              <a:t>, med </a:t>
            </a:r>
            <a:r>
              <a:rPr lang="en-US" sz="2000" dirty="0" err="1">
                <a:solidFill>
                  <a:schemeClr val="tx1"/>
                </a:solidFill>
              </a:rPr>
              <a:t>ljudmi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poznana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kot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pohorske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planje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Značilna</a:t>
            </a:r>
            <a:r>
              <a:rPr lang="en-US" sz="2000" dirty="0">
                <a:solidFill>
                  <a:schemeClr val="tx1"/>
                </a:solidFill>
              </a:rPr>
              <a:t> veduta </a:t>
            </a:r>
            <a:r>
              <a:rPr lang="en-US" sz="2000" dirty="0" err="1">
                <a:solidFill>
                  <a:schemeClr val="tx1"/>
                </a:solidFill>
              </a:rPr>
              <a:t>Pohorja</a:t>
            </a:r>
            <a:r>
              <a:rPr lang="en-US" sz="2000" dirty="0">
                <a:solidFill>
                  <a:schemeClr val="tx1"/>
                </a:solidFill>
              </a:rPr>
              <a:t> je </a:t>
            </a:r>
            <a:r>
              <a:rPr lang="en-US" sz="2000" dirty="0" err="1">
                <a:solidFill>
                  <a:schemeClr val="tx1"/>
                </a:solidFill>
              </a:rPr>
              <a:t>tako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danes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preplet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gozda</a:t>
            </a:r>
            <a:r>
              <a:rPr lang="en-US" sz="2000" dirty="0">
                <a:solidFill>
                  <a:schemeClr val="tx1"/>
                </a:solidFill>
              </a:rPr>
              <a:t> in </a:t>
            </a:r>
            <a:r>
              <a:rPr lang="en-US" sz="2000" dirty="0" err="1">
                <a:solidFill>
                  <a:schemeClr val="tx1"/>
                </a:solidFill>
              </a:rPr>
              <a:t>travišč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kjer</a:t>
            </a:r>
            <a:r>
              <a:rPr lang="en-US" sz="2000" dirty="0">
                <a:solidFill>
                  <a:schemeClr val="tx1"/>
                </a:solidFill>
              </a:rPr>
              <a:t> se </a:t>
            </a:r>
            <a:r>
              <a:rPr lang="en-US" sz="2000" dirty="0" err="1">
                <a:solidFill>
                  <a:schemeClr val="tx1"/>
                </a:solidFill>
              </a:rPr>
              <a:t>še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vedno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pase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živina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sl-SI" sz="1050" dirty="0">
                <a:solidFill>
                  <a:srgbClr val="1E5C3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Pohorske strmine poleti paša za živino - RTV SLO</a:t>
            </a:r>
            <a:r>
              <a:rPr lang="sl-SI" sz="1050" dirty="0">
                <a:solidFill>
                  <a:srgbClr val="1E5C3D"/>
                </a:solidFill>
                <a:latin typeface="IBM Plex Sans" panose="020B0503050203000203" pitchFamily="34" charset="0"/>
              </a:rPr>
              <a:t> </a:t>
            </a:r>
          </a:p>
          <a:p>
            <a:r>
              <a:rPr lang="sl-SI" sz="1050" dirty="0">
                <a:solidFill>
                  <a:srgbClr val="1E5C3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 se Pohorje ne bi zaraslo - Gore Ljudje (gore-ljudje.si)</a:t>
            </a:r>
            <a:endParaRPr lang="sl-SI" sz="1050" dirty="0">
              <a:solidFill>
                <a:srgbClr val="1E5C3D"/>
              </a:solidFill>
            </a:endParaRPr>
          </a:p>
          <a:p>
            <a:r>
              <a:rPr lang="sl-SI" sz="1050" dirty="0">
                <a:solidFill>
                  <a:srgbClr val="1E5C3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Pohorje - </a:t>
            </a:r>
            <a:r>
              <a:rPr lang="sl-SI" sz="1050" dirty="0" err="1">
                <a:solidFill>
                  <a:srgbClr val="1E5C3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Grasslands</a:t>
            </a:r>
            <a:r>
              <a:rPr lang="sl-SI" sz="1050" dirty="0">
                <a:solidFill>
                  <a:srgbClr val="1E5C3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(lifetograsslands.si)</a:t>
            </a:r>
            <a:endParaRPr lang="sl-SI" sz="1050" dirty="0">
              <a:solidFill>
                <a:srgbClr val="1E5C3D"/>
              </a:solidFill>
              <a:latin typeface="IBM Plex Sans" panose="020B0503050203000203" pitchFamily="34" charset="0"/>
            </a:endParaRPr>
          </a:p>
          <a:p>
            <a:endParaRPr lang="en-US" sz="22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94155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0F865E2-95B3-4908-80F5-5CF84343F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76" y="1190625"/>
            <a:ext cx="6711848" cy="4476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E5C3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616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0858F7-FE02-4CB7-BE69-20081C2D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77" y="624110"/>
            <a:ext cx="7055224" cy="795115"/>
          </a:xfrm>
        </p:spPr>
        <p:txBody>
          <a:bodyPr>
            <a:normAutofit fontScale="90000"/>
          </a:bodyPr>
          <a:lstStyle/>
          <a:p>
            <a:r>
              <a:rPr lang="sl-SI" b="1" dirty="0"/>
              <a:t>Pohorska planja</a:t>
            </a:r>
            <a:br>
              <a:rPr lang="sl-SI" b="1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B33EC40-31D3-4888-894A-E6B1FBC0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419225"/>
            <a:ext cx="8467724" cy="5343525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Planje</a:t>
            </a:r>
            <a:r>
              <a:rPr lang="en-US" sz="2000" dirty="0">
                <a:solidFill>
                  <a:schemeClr val="tx1"/>
                </a:solidFill>
              </a:rPr>
              <a:t> so </a:t>
            </a:r>
            <a:r>
              <a:rPr lang="en-US" sz="2000" dirty="0" err="1">
                <a:solidFill>
                  <a:schemeClr val="tx1"/>
                </a:solidFill>
              </a:rPr>
              <a:t>eno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najbolj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pestrih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življenjskih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okolij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saj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kvadratnem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metru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najdemo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kar</a:t>
            </a:r>
            <a:r>
              <a:rPr lang="en-US" sz="2000" dirty="0">
                <a:solidFill>
                  <a:schemeClr val="tx1"/>
                </a:solidFill>
              </a:rPr>
              <a:t> 80 </a:t>
            </a:r>
            <a:r>
              <a:rPr lang="en-US" sz="2000" dirty="0" err="1">
                <a:solidFill>
                  <a:schemeClr val="tx1"/>
                </a:solidFill>
              </a:rPr>
              <a:t>rastlinskih</a:t>
            </a:r>
            <a:r>
              <a:rPr lang="en-US" sz="2000" dirty="0">
                <a:solidFill>
                  <a:schemeClr val="tx1"/>
                </a:solidFill>
              </a:rPr>
              <a:t> in </a:t>
            </a:r>
            <a:r>
              <a:rPr lang="en-US" sz="2000" dirty="0" err="1">
                <a:solidFill>
                  <a:schemeClr val="tx1"/>
                </a:solidFill>
              </a:rPr>
              <a:t>živalskih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vrst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Planje</a:t>
            </a:r>
            <a:r>
              <a:rPr lang="en-US" sz="2000" dirty="0">
                <a:solidFill>
                  <a:schemeClr val="tx1"/>
                </a:solidFill>
              </a:rPr>
              <a:t> so </a:t>
            </a:r>
            <a:r>
              <a:rPr lang="en-US" sz="2000" dirty="0" err="1">
                <a:solidFill>
                  <a:schemeClr val="tx1"/>
                </a:solidFill>
              </a:rPr>
              <a:t>odlična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paša</a:t>
            </a:r>
            <a:r>
              <a:rPr lang="en-US" sz="2000" dirty="0">
                <a:solidFill>
                  <a:schemeClr val="tx1"/>
                </a:solidFill>
              </a:rPr>
              <a:t> za </a:t>
            </a:r>
            <a:r>
              <a:rPr lang="en-US" sz="2000" dirty="0" err="1">
                <a:solidFill>
                  <a:schemeClr val="tx1"/>
                </a:solidFill>
              </a:rPr>
              <a:t>čebele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zato</a:t>
            </a:r>
            <a:r>
              <a:rPr lang="en-US" sz="2000" dirty="0">
                <a:solidFill>
                  <a:schemeClr val="tx1"/>
                </a:solidFill>
              </a:rPr>
              <a:t> je </a:t>
            </a:r>
            <a:r>
              <a:rPr lang="en-US" sz="2000" dirty="0" err="1">
                <a:solidFill>
                  <a:schemeClr val="tx1"/>
                </a:solidFill>
              </a:rPr>
              <a:t>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območju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zelo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razvito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čebelarstvo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sl-SI" sz="2000" dirty="0">
              <a:solidFill>
                <a:schemeClr val="tx1"/>
              </a:solidFill>
            </a:endParaRPr>
          </a:p>
          <a:p>
            <a:r>
              <a:rPr lang="sl-SI" sz="1050" dirty="0">
                <a:solidFill>
                  <a:srgbClr val="1E5C3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Pohorske strmine poleti paša za živino - RTV SLO</a:t>
            </a:r>
            <a:r>
              <a:rPr lang="sl-SI" sz="1050" dirty="0">
                <a:solidFill>
                  <a:srgbClr val="1E5C3D"/>
                </a:solidFill>
                <a:latin typeface="IBM Plex Sans" panose="020B0503050203000203" pitchFamily="34" charset="0"/>
              </a:rPr>
              <a:t> </a:t>
            </a:r>
          </a:p>
          <a:p>
            <a:r>
              <a:rPr lang="sl-SI" sz="1050" dirty="0">
                <a:solidFill>
                  <a:srgbClr val="1E5C3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 se Pohorje ne bi zaraslo - Gore Ljudje (gore-ljudje.si)</a:t>
            </a:r>
            <a:endParaRPr lang="sl-SI" sz="1050" dirty="0">
              <a:solidFill>
                <a:srgbClr val="1E5C3D"/>
              </a:solidFill>
            </a:endParaRPr>
          </a:p>
          <a:p>
            <a:r>
              <a:rPr lang="sl-SI" sz="1050" dirty="0">
                <a:solidFill>
                  <a:srgbClr val="1E5C3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Pohorje - </a:t>
            </a:r>
            <a:r>
              <a:rPr lang="sl-SI" sz="1050" dirty="0" err="1">
                <a:solidFill>
                  <a:srgbClr val="1E5C3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Grasslands</a:t>
            </a:r>
            <a:r>
              <a:rPr lang="sl-SI" sz="1050" dirty="0">
                <a:solidFill>
                  <a:srgbClr val="1E5C3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(lifetograsslands.si)</a:t>
            </a:r>
            <a:endParaRPr lang="sl-SI" sz="1050" dirty="0">
              <a:solidFill>
                <a:srgbClr val="1E5C3D"/>
              </a:solidFill>
              <a:latin typeface="IBM Plex Sans" panose="020B0503050203000203" pitchFamily="34" charset="0"/>
            </a:endParaRPr>
          </a:p>
          <a:p>
            <a:endParaRPr lang="en-US" sz="1050" dirty="0">
              <a:solidFill>
                <a:srgbClr val="1E5C3D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FF7A4C4-3A97-4F73-AA4C-F8151164E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403" y="3342598"/>
            <a:ext cx="5011346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93231"/>
      </p:ext>
    </p:extLst>
  </p:cSld>
  <p:clrMapOvr>
    <a:masterClrMapping/>
  </p:clrMapOvr>
</p:sld>
</file>

<file path=ppt/theme/theme1.xml><?xml version="1.0" encoding="utf-8"?>
<a:theme xmlns:a="http://schemas.openxmlformats.org/drawingml/2006/main" name="Šelest">
  <a:themeElements>
    <a:clrScheme name="Zelena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Šeles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Šeles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1346</TotalTime>
  <Words>1107</Words>
  <Application>Microsoft Office PowerPoint</Application>
  <PresentationFormat>Diaprojekcija na zaslonu (4:3)</PresentationFormat>
  <Paragraphs>80</Paragraphs>
  <Slides>17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IBM Plex Sans</vt:lpstr>
      <vt:lpstr>Wingdings 3</vt:lpstr>
      <vt:lpstr>Šelest</vt:lpstr>
      <vt:lpstr>Agrogozdarstvo v  Sloveniji</vt:lpstr>
      <vt:lpstr>Gozdni vrt</vt:lpstr>
      <vt:lpstr>Gozdni vrt</vt:lpstr>
      <vt:lpstr>Planinska paša v Sloveniji </vt:lpstr>
      <vt:lpstr>PowerPointova predstavitev</vt:lpstr>
      <vt:lpstr>Planinska paša v Sloveniji </vt:lpstr>
      <vt:lpstr>Pohorska planja </vt:lpstr>
      <vt:lpstr>PowerPointova predstavitev</vt:lpstr>
      <vt:lpstr>Pohorska planja </vt:lpstr>
      <vt:lpstr>Mejice </vt:lpstr>
      <vt:lpstr>Mejice </vt:lpstr>
      <vt:lpstr>PowerPointova predstavitev</vt:lpstr>
      <vt:lpstr>Steljniki  </vt:lpstr>
      <vt:lpstr>PowerPointova predstavitev</vt:lpstr>
      <vt:lpstr>Leska v domačem vrtu</vt:lpstr>
      <vt:lpstr>Leska v domačem vrtu   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Simon Gračner</dc:creator>
  <cp:lastModifiedBy>Simon Gračner</cp:lastModifiedBy>
  <cp:revision>49</cp:revision>
  <dcterms:created xsi:type="dcterms:W3CDTF">2024-06-30T18:01:40Z</dcterms:created>
  <dcterms:modified xsi:type="dcterms:W3CDTF">2024-07-02T06:51:20Z</dcterms:modified>
</cp:coreProperties>
</file>